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notesMasterIdLst>
    <p:notesMasterId r:id="rId8"/>
  </p:notesMasterIdLst>
  <p:handoutMasterIdLst>
    <p:handoutMasterId r:id="rId9"/>
  </p:handoutMasterIdLst>
  <p:sldIdLst>
    <p:sldId id="265" r:id="rId2"/>
    <p:sldId id="257" r:id="rId3"/>
    <p:sldId id="268" r:id="rId4"/>
    <p:sldId id="271" r:id="rId5"/>
    <p:sldId id="266" r:id="rId6"/>
    <p:sldId id="272" r:id="rId7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00"/>
    <a:srgbClr val="FF0000"/>
    <a:srgbClr val="FF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89" autoAdjust="0"/>
  </p:normalViewPr>
  <p:slideViewPr>
    <p:cSldViewPr>
      <p:cViewPr>
        <p:scale>
          <a:sx n="75" d="100"/>
          <a:sy n="75" d="100"/>
        </p:scale>
        <p:origin x="-6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9D37C79-9144-4F9B-91E7-4967BECC6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54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4" y="4422459"/>
            <a:ext cx="5562610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DC1E1AD-6E31-410B-A3B1-E38D7BBA5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26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F29B6B-677D-40F5-9837-BDCB13894A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90938-DF93-4768-BCFD-41CE68104A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4550B-E8AD-49AD-A757-511F23A6A3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0A6BD-C56C-415E-8240-1E65A6681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2A5B1-A654-4D25-B7D8-D0A5B48737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AABA5-83ED-469F-9191-346DD8F127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F714C-F35C-438E-99F1-FED29DC155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9F07-7C86-4EA9-B855-C10D6BC95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AB17E-4C3D-438B-8AB4-651941676C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CF9455-C5C4-4003-9526-212EB41351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50204-52F7-4920-B40C-68EA62B176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EB0CCE-ECCA-4528-9C9F-435F534DE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THOZ8lN2h0AFRaJzbkF;_ylu=X3oDMTBqMjRpazg1BHBvcwMxMARzZWMDc3IEdnRpZAM-/SIG=1k54lfbgu/EXP=1305073742/**http:/images.search.yahoo.com/images/view?back=http://images.search.yahoo.com/search/images?p=students+in+computers&amp;ei=UTF-8&amp;fr=yfp-t-701&amp;w=1280&amp;h=853&amp;imgurl=lh3.ggpht.com/_GZ52GK3yA7s/S6pJhdRLwhI/AAAAAAAAB0Y/8WkbeR-gdL0/computergraphic.jpg&amp;rurl=http://picasaweb.google.com/lh/photo/fiN1L0jN5Zcw7bVxrsXElw&amp;size=231KB&amp;name=Instructor+with+...&amp;p=students+in+computers&amp;oid=7996ead4de147729f966703d3c15afb4&amp;fr2=&amp;no=10&amp;tt=1550000&amp;sigr=11rh0gmv5&amp;sigi=12i66tuam&amp;sigb=12q4hnfb8&amp;.crumb=rE/J2eFPpES" TargetMode="External"/><Relationship Id="rId2" Type="http://schemas.openxmlformats.org/officeDocument/2006/relationships/hyperlink" Target="http://www.pin.ed.gov/" TargetMode="Externa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hesc.ny.gov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ds.yahoo.com/_ylt=A0PDoTHOZ8lN2h0AFRaJzbkF;_ylu=X3oDMTBqMjRpazg1BHBvcwMxMARzZWMDc3IEdnRpZAM-/SIG=1k54lfbgu/EXP=1305073742/**http:/images.search.yahoo.com/images/view?back=http://images.search.yahoo.com/search/images?p=students+in+computers&amp;ei=UTF-8&amp;fr=yfp-t-701&amp;w=1280&amp;h=853&amp;imgurl=lh3.ggpht.com/_GZ52GK3yA7s/S6pJhdRLwhI/AAAAAAAAB0Y/8WkbeR-gdL0/computergraphic.jpg&amp;rurl=http://picasaweb.google.com/lh/photo/fiN1L0jN5Zcw7bVxrsXElw&amp;size=231KB&amp;name=Instructor+with+...&amp;p=students+in+computers&amp;oid=7996ead4de147729f966703d3c15afb4&amp;fr2=&amp;no=10&amp;tt=1550000&amp;sigr=11rh0gmv5&amp;sigi=12i66tuam&amp;sigb=12q4hnfb8&amp;.crumb=rE/J2eFPpES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FAFSA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 Black" pitchFamily="34" charset="0"/>
              </a:rPr>
              <a:t>File </a:t>
            </a:r>
            <a:r>
              <a:rPr lang="en-US" dirty="0" smtClean="0">
                <a:latin typeface="Arial Black" pitchFamily="34" charset="0"/>
              </a:rPr>
              <a:t>it on </a:t>
            </a:r>
            <a:r>
              <a:rPr lang="en-US" dirty="0">
                <a:latin typeface="Arial Black" pitchFamily="34" charset="0"/>
              </a:rPr>
              <a:t>your own at</a:t>
            </a:r>
          </a:p>
          <a:p>
            <a:pPr marL="0" indent="0" algn="ctr">
              <a:buNone/>
            </a:pPr>
            <a:endParaRPr lang="en-US" sz="1050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rial Black" pitchFamily="34" charset="0"/>
              </a:rPr>
              <a:t>www.fafsa.gov</a:t>
            </a:r>
            <a:endParaRPr lang="en-US" sz="3600" dirty="0">
              <a:latin typeface="Arial Black" pitchFamily="34" charset="0"/>
            </a:endParaRPr>
          </a:p>
          <a:p>
            <a:pPr marL="0" indent="0" algn="ctr" fontAlgn="ctr">
              <a:buNone/>
            </a:pPr>
            <a:endParaRPr lang="en-US" b="1" dirty="0" smtClean="0">
              <a:latin typeface="Arial Black" pitchFamily="34" charset="0"/>
            </a:endParaRPr>
          </a:p>
          <a:p>
            <a:pPr marL="0" indent="0" algn="ctr" fontAlgn="ctr">
              <a:buNone/>
            </a:pPr>
            <a:r>
              <a:rPr lang="en-US" sz="3600" b="1" dirty="0" smtClean="0">
                <a:latin typeface="Arial Black" pitchFamily="34" charset="0"/>
              </a:rPr>
              <a:t>MCC</a:t>
            </a:r>
            <a:endParaRPr lang="en-US" sz="3600" dirty="0">
              <a:latin typeface="Arial Black" pitchFamily="34" charset="0"/>
            </a:endParaRPr>
          </a:p>
          <a:p>
            <a:pPr marL="0" indent="0" algn="ctr" fontAlgn="ctr">
              <a:buNone/>
            </a:pPr>
            <a:r>
              <a:rPr lang="en-US" sz="3600" b="1" dirty="0">
                <a:latin typeface="Arial Black" pitchFamily="34" charset="0"/>
              </a:rPr>
              <a:t>School Code</a:t>
            </a:r>
            <a:endParaRPr lang="en-US" sz="3600" dirty="0">
              <a:latin typeface="Arial Black" pitchFamily="34" charset="0"/>
            </a:endParaRPr>
          </a:p>
          <a:p>
            <a:pPr marL="0" indent="0" algn="ctr" fontAlgn="ctr">
              <a:buNone/>
            </a:pPr>
            <a:r>
              <a:rPr lang="en-US" sz="4800" b="1" dirty="0">
                <a:latin typeface="Arial Black" pitchFamily="34" charset="0"/>
              </a:rPr>
              <a:t>002872</a:t>
            </a:r>
            <a:endParaRPr lang="en-US" sz="4800" dirty="0">
              <a:latin typeface="Arial Black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8" name="Content Placeholder 8" descr="FAFSA-Homepage-FINAL_v10"/>
          <p:cNvPicPr>
            <a:picLocks/>
          </p:cNvPicPr>
          <p:nvPr/>
        </p:nvPicPr>
        <p:blipFill>
          <a:blip r:embed="rId2" cstate="print"/>
          <a:srcRect b="51600"/>
          <a:stretch>
            <a:fillRect/>
          </a:stretch>
        </p:blipFill>
        <p:spPr bwMode="auto">
          <a:xfrm>
            <a:off x="4572000" y="1600200"/>
            <a:ext cx="4191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515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latin typeface="Arial Black" pitchFamily="34" charset="0"/>
              </a:rPr>
              <a:t>To complete the financial aid applications, you may need the following documentation</a:t>
            </a:r>
            <a:r>
              <a:rPr lang="en-US" sz="2400" dirty="0" smtClean="0">
                <a:latin typeface="Arial Black" pitchFamily="34" charset="0"/>
              </a:rPr>
              <a:t>: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>
                <a:latin typeface="Arial Black" pitchFamily="34" charset="0"/>
              </a:rPr>
              <a:t>Student’s 2012 Federal and New York State Tax </a:t>
            </a:r>
            <a:r>
              <a:rPr lang="en-US" dirty="0" smtClean="0">
                <a:latin typeface="Arial Black" pitchFamily="34" charset="0"/>
              </a:rPr>
              <a:t>Return</a:t>
            </a:r>
            <a:r>
              <a:rPr lang="en-US" dirty="0">
                <a:latin typeface="Arial Black" pitchFamily="34" charset="0"/>
              </a:rPr>
              <a:t> </a:t>
            </a:r>
            <a:endParaRPr lang="en-US" dirty="0" smtClean="0">
              <a:latin typeface="Arial Black" pitchFamily="34" charset="0"/>
            </a:endParaRPr>
          </a:p>
          <a:p>
            <a:pPr lvl="0">
              <a:buFont typeface="Wingdings" pitchFamily="2" charset="2"/>
              <a:buChar char="q"/>
            </a:pPr>
            <a:endParaRPr lang="en-US" dirty="0">
              <a:latin typeface="Arial Black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u="sng" dirty="0">
                <a:solidFill>
                  <a:srgbClr val="FF3300"/>
                </a:solidFill>
                <a:latin typeface="Arial Black" pitchFamily="34" charset="0"/>
              </a:rPr>
              <a:t>If you are a dependent student</a:t>
            </a:r>
            <a:r>
              <a:rPr lang="en-US" u="dotted" dirty="0">
                <a:solidFill>
                  <a:srgbClr val="FF3300"/>
                </a:solidFill>
                <a:latin typeface="Arial Black" pitchFamily="34" charset="0"/>
              </a:rPr>
              <a:t>,</a:t>
            </a:r>
            <a:r>
              <a:rPr lang="en-US" dirty="0">
                <a:solidFill>
                  <a:srgbClr val="FF3300"/>
                </a:solidFill>
                <a:latin typeface="Arial Black" pitchFamily="34" charset="0"/>
              </a:rPr>
              <a:t> </a:t>
            </a:r>
            <a:r>
              <a:rPr lang="en-US" dirty="0">
                <a:latin typeface="Arial Black" pitchFamily="34" charset="0"/>
              </a:rPr>
              <a:t>Parents’ 2012 Federal and New York State Tax Return </a:t>
            </a:r>
            <a:r>
              <a:rPr lang="en-US" u="sng" dirty="0">
                <a:latin typeface="Arial Black" pitchFamily="34" charset="0"/>
              </a:rPr>
              <a:t>if you are under 22 years of age</a:t>
            </a:r>
            <a:r>
              <a:rPr lang="en-US" u="sng" dirty="0" smtClean="0">
                <a:latin typeface="Arial Black" pitchFamily="34" charset="0"/>
              </a:rPr>
              <a:t>.</a:t>
            </a:r>
          </a:p>
          <a:p>
            <a:pPr lvl="0">
              <a:buFont typeface="Wingdings" pitchFamily="2" charset="2"/>
              <a:buChar char="q"/>
            </a:pPr>
            <a:endParaRPr lang="en-US" dirty="0">
              <a:latin typeface="Arial Black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dirty="0">
                <a:latin typeface="Arial Black" pitchFamily="34" charset="0"/>
              </a:rPr>
              <a:t>You need to know the total amount of untaxed income received in </a:t>
            </a:r>
            <a:r>
              <a:rPr lang="en-US" dirty="0" smtClean="0">
                <a:latin typeface="Arial Black" pitchFamily="34" charset="0"/>
              </a:rPr>
              <a:t>2012.</a:t>
            </a:r>
          </a:p>
          <a:p>
            <a:pPr lvl="0">
              <a:buFont typeface="Wingdings" pitchFamily="2" charset="2"/>
              <a:buChar char="q"/>
            </a:pPr>
            <a:endParaRPr lang="en-US" dirty="0" smtClean="0">
              <a:latin typeface="Arial Black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solidFill>
                  <a:srgbClr val="0000CC"/>
                </a:solidFill>
                <a:latin typeface="Arial Black" pitchFamily="34" charset="0"/>
              </a:rPr>
              <a:t>If </a:t>
            </a:r>
            <a:r>
              <a:rPr lang="en-US" dirty="0">
                <a:solidFill>
                  <a:srgbClr val="0000CC"/>
                </a:solidFill>
                <a:latin typeface="Arial Black" pitchFamily="34" charset="0"/>
              </a:rPr>
              <a:t>you, your spouse, or your parents (if applicable) received any untaxed income during 2012, such as child support you need report it in the financial aid application.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3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PIN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200" dirty="0">
                <a:latin typeface="Arial Black" pitchFamily="34" charset="0"/>
              </a:rPr>
              <a:t>If you do not have a </a:t>
            </a:r>
            <a:r>
              <a:rPr lang="en-US" sz="3200" dirty="0" smtClean="0">
                <a:latin typeface="Arial Black" pitchFamily="34" charset="0"/>
              </a:rPr>
              <a:t>PIN,</a:t>
            </a:r>
          </a:p>
          <a:p>
            <a:pPr marL="0" indent="0" algn="ctr">
              <a:buNone/>
            </a:pPr>
            <a:endParaRPr lang="en-US" sz="3200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latin typeface="Arial Black" pitchFamily="34" charset="0"/>
              </a:rPr>
              <a:t>apply at</a:t>
            </a:r>
          </a:p>
          <a:p>
            <a:pPr marL="0" indent="0" algn="ctr">
              <a:buNone/>
            </a:pPr>
            <a:endParaRPr lang="en-US" sz="3200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latin typeface="Arial Black" pitchFamily="34" charset="0"/>
              </a:rPr>
              <a:t> </a:t>
            </a:r>
            <a:r>
              <a:rPr lang="en-US" sz="4100" dirty="0" smtClean="0">
                <a:latin typeface="Arial Black" pitchFamily="34" charset="0"/>
                <a:hlinkClick r:id="rId2"/>
              </a:rPr>
              <a:t>www.pin.ed.gov</a:t>
            </a:r>
            <a:endParaRPr lang="en-US" sz="4100" dirty="0" smtClean="0">
              <a:latin typeface="Arial Black" pitchFamily="34" charset="0"/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latin typeface="Arial Black" pitchFamily="34" charset="0"/>
              </a:rPr>
              <a:t>Your </a:t>
            </a:r>
            <a:r>
              <a:rPr lang="en-US" dirty="0">
                <a:latin typeface="Arial Black" pitchFamily="34" charset="0"/>
              </a:rPr>
              <a:t>PIN serves as your electronic </a:t>
            </a:r>
            <a:r>
              <a:rPr lang="en-US" dirty="0" smtClean="0">
                <a:latin typeface="Arial Black" pitchFamily="34" charset="0"/>
              </a:rPr>
              <a:t>signature for the FAFSA </a:t>
            </a:r>
            <a:r>
              <a:rPr lang="en-US" dirty="0">
                <a:latin typeface="Arial Black" pitchFamily="34" charset="0"/>
              </a:rPr>
              <a:t>and provides access to your personal </a:t>
            </a:r>
            <a:r>
              <a:rPr lang="en-US" dirty="0" smtClean="0">
                <a:latin typeface="Arial Black" pitchFamily="34" charset="0"/>
              </a:rPr>
              <a:t>records.</a:t>
            </a:r>
            <a:endParaRPr lang="en-US" sz="3200" dirty="0" smtClean="0">
              <a:latin typeface="Arial Black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Your PIN can be used each year to electronically apply for federal student aid and to access your Federal Student Aid records online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ou </a:t>
            </a:r>
            <a:r>
              <a:rPr lang="en-US" dirty="0">
                <a:latin typeface="Arial" pitchFamily="34" charset="0"/>
                <a:cs typeface="Arial" pitchFamily="34" charset="0"/>
              </a:rPr>
              <a:t>agree not to share it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anyone, </a:t>
            </a:r>
            <a:r>
              <a:rPr lang="en-US" dirty="0">
                <a:latin typeface="Arial" pitchFamily="34" charset="0"/>
                <a:cs typeface="Arial" pitchFamily="34" charset="0"/>
              </a:rPr>
              <a:t>so you should never give your PIN to anyone, including commercial services that offer to help you complete your FAFSA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n-US" dirty="0">
                <a:latin typeface="Arial" pitchFamily="34" charset="0"/>
                <a:cs typeface="Arial" pitchFamily="34" charset="0"/>
              </a:rPr>
              <a:t>sure to keep your PIN in a safe place. </a:t>
            </a:r>
          </a:p>
        </p:txBody>
      </p:sp>
      <p:pic>
        <p:nvPicPr>
          <p:cNvPr id="7" name="Picture 6" descr="Go to fullsize image">
            <a:hlinkClick r:id="rId3"/>
          </p:cNvPr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391400" y="457199"/>
            <a:ext cx="1143000" cy="86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988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itchFamily="34" charset="0"/>
              </a:rPr>
              <a:t>T</a:t>
            </a:r>
            <a:r>
              <a:rPr lang="en-US" b="1" dirty="0" smtClean="0">
                <a:latin typeface="Arial Black" pitchFamily="34" charset="0"/>
              </a:rPr>
              <a:t>he </a:t>
            </a:r>
            <a:r>
              <a:rPr lang="en-US" b="1" dirty="0">
                <a:latin typeface="Arial Black" pitchFamily="34" charset="0"/>
              </a:rPr>
              <a:t>IRS Data Retrieval Tool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The IRS Data Retrieval Tool allows students and parents </a:t>
            </a:r>
            <a:r>
              <a:rPr lang="en-US" sz="3200" b="1" u="sng" dirty="0"/>
              <a:t>to transfer the IRS tax return information</a:t>
            </a:r>
            <a:r>
              <a:rPr lang="en-US" sz="3200" b="1" dirty="0"/>
              <a:t> </a:t>
            </a:r>
            <a:r>
              <a:rPr lang="en-US" sz="3200" dirty="0"/>
              <a:t>needed to complete the</a:t>
            </a:r>
            <a:r>
              <a:rPr lang="en-US" sz="3200" b="1" dirty="0"/>
              <a:t> </a:t>
            </a:r>
            <a:r>
              <a:rPr lang="en-US" sz="3200" dirty="0"/>
              <a:t>FAFSA</a:t>
            </a:r>
            <a:r>
              <a:rPr lang="en-US" sz="3200" b="1" dirty="0"/>
              <a:t> </a:t>
            </a:r>
            <a:r>
              <a:rPr lang="en-US" sz="3200" b="1" u="sng" dirty="0"/>
              <a:t>directly into </a:t>
            </a:r>
            <a:r>
              <a:rPr lang="en-US" sz="3200" b="1" u="sng" dirty="0" smtClean="0"/>
              <a:t>the </a:t>
            </a:r>
            <a:r>
              <a:rPr lang="en-US" sz="3200" b="1" u="sng" dirty="0"/>
              <a:t>FAFSA </a:t>
            </a:r>
            <a:r>
              <a:rPr lang="en-US" sz="3200" dirty="0"/>
              <a:t>from the IRS Web site.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If you are eligible to use the IRS Data Retrieval Tool, then click </a:t>
            </a:r>
            <a:r>
              <a:rPr lang="en-US" sz="3200" b="1" dirty="0"/>
              <a:t>Link To IRS on the FAFSA</a:t>
            </a:r>
            <a:r>
              <a:rPr lang="en-US" sz="3200" dirty="0"/>
              <a:t> to transfer your tax return information from the IRS Web site into your FAFSA.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612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Arial Black" pitchFamily="34" charset="0"/>
              </a:rPr>
              <a:t>TAP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 Black" pitchFamily="34" charset="0"/>
              </a:rPr>
              <a:t>File </a:t>
            </a:r>
            <a:r>
              <a:rPr lang="en-US" dirty="0" smtClean="0">
                <a:latin typeface="Arial Black" pitchFamily="34" charset="0"/>
              </a:rPr>
              <a:t>it on </a:t>
            </a:r>
            <a:r>
              <a:rPr lang="en-US" dirty="0">
                <a:latin typeface="Arial Black" pitchFamily="34" charset="0"/>
              </a:rPr>
              <a:t>your own at</a:t>
            </a:r>
          </a:p>
          <a:p>
            <a:pPr marL="0" indent="0" algn="ctr">
              <a:buNone/>
            </a:pPr>
            <a:r>
              <a:rPr lang="en-US" dirty="0" smtClean="0">
                <a:latin typeface="Arial Black" pitchFamily="34" charset="0"/>
                <a:hlinkClick r:id="rId2"/>
              </a:rPr>
              <a:t>www.hesc.ny.gov</a:t>
            </a:r>
            <a:endParaRPr lang="en-US" dirty="0" smtClean="0">
              <a:latin typeface="Arial Black" pitchFamily="34" charset="0"/>
            </a:endParaRPr>
          </a:p>
          <a:p>
            <a:pPr marL="0" indent="0" algn="ctr">
              <a:buNone/>
            </a:pPr>
            <a:endParaRPr lang="en-US" sz="3600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rial Black" pitchFamily="34" charset="0"/>
              </a:rPr>
              <a:t>MCC</a:t>
            </a:r>
          </a:p>
          <a:p>
            <a:pPr marL="0" indent="0" algn="ctr">
              <a:buNone/>
            </a:pPr>
            <a:r>
              <a:rPr lang="en-US" sz="3600" dirty="0" smtClean="0">
                <a:latin typeface="Arial Black" pitchFamily="34" charset="0"/>
              </a:rPr>
              <a:t>School Code</a:t>
            </a:r>
          </a:p>
          <a:p>
            <a:pPr marL="0" indent="0" algn="ctr">
              <a:buNone/>
            </a:pPr>
            <a:r>
              <a:rPr lang="en-US" sz="4800" dirty="0" smtClean="0">
                <a:latin typeface="Arial Black" pitchFamily="34" charset="0"/>
              </a:rPr>
              <a:t>2180</a:t>
            </a:r>
            <a:endParaRPr lang="en-US" sz="4800" dirty="0">
              <a:latin typeface="Arial Black" pitchFamily="34" charset="0"/>
            </a:endParaRPr>
          </a:p>
          <a:p>
            <a:endParaRPr lang="en-US" dirty="0"/>
          </a:p>
        </p:txBody>
      </p:sp>
      <p:pic>
        <p:nvPicPr>
          <p:cNvPr id="9" name="Content Placeholder 9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724400" y="1676400"/>
            <a:ext cx="3886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289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Attention!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1790" y="1600200"/>
            <a:ext cx="3051810" cy="45259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Arial Black" pitchFamily="34" charset="0"/>
              </a:rPr>
              <a:t>Food or children </a:t>
            </a:r>
            <a:endParaRPr lang="en-US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 Black" pitchFamily="34" charset="0"/>
              </a:rPr>
              <a:t>are </a:t>
            </a:r>
            <a:r>
              <a:rPr lang="en-US" b="1" dirty="0">
                <a:latin typeface="Arial Black" pitchFamily="34" charset="0"/>
              </a:rPr>
              <a:t>not </a:t>
            </a:r>
            <a:r>
              <a:rPr lang="en-US" b="1" dirty="0" smtClean="0">
                <a:latin typeface="Arial Black" pitchFamily="34" charset="0"/>
              </a:rPr>
              <a:t>allowed</a:t>
            </a:r>
          </a:p>
          <a:p>
            <a:pPr marL="0" indent="0" algn="ctr">
              <a:buNone/>
            </a:pPr>
            <a:r>
              <a:rPr lang="en-US" b="1" dirty="0" smtClean="0">
                <a:latin typeface="Arial Black" pitchFamily="34" charset="0"/>
              </a:rPr>
              <a:t>in </a:t>
            </a:r>
            <a:r>
              <a:rPr lang="en-US" b="1" dirty="0">
                <a:latin typeface="Arial Black" pitchFamily="34" charset="0"/>
              </a:rPr>
              <a:t>the </a:t>
            </a:r>
            <a:r>
              <a:rPr lang="en-US" b="1" dirty="0" smtClean="0">
                <a:latin typeface="Arial Black" pitchFamily="34" charset="0"/>
              </a:rPr>
              <a:t>computer lab.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6" name="Picture 5" descr="Go to fullsize image">
            <a:hlinkClick r:id="rId2"/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276600" y="464820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No Food or Drink Sign | Template Harbor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2819400" cy="449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ts1.mm.bing.net/th?id=H.4791303232489676&amp;pid=15.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26670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778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1932</TotalTime>
  <Words>230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FAFSA</vt:lpstr>
      <vt:lpstr>To complete the financial aid applications, you may need the following documentation:</vt:lpstr>
      <vt:lpstr>PIN</vt:lpstr>
      <vt:lpstr>The IRS Data Retrieval Tool</vt:lpstr>
      <vt:lpstr>TAP </vt:lpstr>
      <vt:lpstr>Attention!</vt:lpstr>
    </vt:vector>
  </TitlesOfParts>
  <Company>Monroe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2006-2007 Financial Aid On-line Application Workshop Ramon Rodriguez – Financial Aid Specialist</dc:title>
  <dc:creator>RAMON RODRIGUEZ</dc:creator>
  <cp:lastModifiedBy>MCC</cp:lastModifiedBy>
  <cp:revision>152</cp:revision>
  <cp:lastPrinted>2013-02-28T17:13:37Z</cp:lastPrinted>
  <dcterms:created xsi:type="dcterms:W3CDTF">2006-05-08T19:29:50Z</dcterms:created>
  <dcterms:modified xsi:type="dcterms:W3CDTF">2013-03-11T14:36:52Z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