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6" r:id="rId1"/>
  </p:sldMasterIdLst>
  <p:sldIdLst>
    <p:sldId id="256" r:id="rId2"/>
    <p:sldId id="257" r:id="rId3"/>
    <p:sldId id="260" r:id="rId4"/>
    <p:sldId id="261" r:id="rId5"/>
    <p:sldId id="262" r:id="rId6"/>
    <p:sldId id="258" r:id="rId7"/>
    <p:sldId id="263" r:id="rId8"/>
    <p:sldId id="259" r:id="rId9"/>
    <p:sldId id="265"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56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A9FF76A-A841-7142-887F-972E8A80E7A0}" type="datetimeFigureOut">
              <a:rPr lang="en-US" smtClean="0"/>
              <a:pPr/>
              <a:t>7/13/2010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D2ED0-2AE8-5F4F-9F09-D90FB59657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2A9FF76A-A841-7142-887F-972E8A80E7A0}" type="datetimeFigureOut">
              <a:rPr lang="en-US" smtClean="0"/>
              <a:pPr/>
              <a:t>7/13/2010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D2ED0-2AE8-5F4F-9F09-D90FB59657B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2ED0-2AE8-5F4F-9F09-D90FB59657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2ED0-2AE8-5F4F-9F09-D90FB59657B7}"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2ED0-2AE8-5F4F-9F09-D90FB59657B7}"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D2ED0-2AE8-5F4F-9F09-D90FB59657B7}"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A9FF76A-A841-7142-887F-972E8A80E7A0}" type="datetimeFigureOut">
              <a:rPr lang="en-US" smtClean="0"/>
              <a:pPr/>
              <a:t>7/13/2010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4158AEBF-0AD3-45EE-9192-92B7353208EF}" type="datetime1">
              <a:rPr lang="en-US" smtClean="0"/>
              <a:pPr/>
              <a:t>7/13/2010</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D99619C8-A375-448C-891B-9999C6BE8E64}"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2A9FF76A-A841-7142-887F-972E8A80E7A0}" type="datetimeFigureOut">
              <a:rPr lang="en-US" smtClean="0"/>
              <a:pPr/>
              <a:t>7/13/2010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D2ED0-2AE8-5F4F-9F09-D90FB59657B7}"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E3D2ED0-2AE8-5F4F-9F09-D90FB59657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A9FF76A-A841-7142-887F-972E8A80E7A0}" type="datetimeFigureOut">
              <a:rPr lang="en-US" smtClean="0"/>
              <a:pPr/>
              <a:t>7/13/2010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D2ED0-2AE8-5F4F-9F09-D90FB59657B7}"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2A9FF76A-A841-7142-887F-972E8A80E7A0}" type="datetimeFigureOut">
              <a:rPr lang="en-US" smtClean="0"/>
              <a:pPr/>
              <a:t>7/13/2010</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E3D2ED0-2AE8-5F4F-9F09-D90FB59657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 id="2147483854" r:id="rId18"/>
    <p:sldLayoutId id="2147483855" r:id="rId19"/>
    <p:sldLayoutId id="2147483856"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Economic &amp; Workforce Development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VP Position</a:t>
            </a:r>
            <a:endParaRPr lang="en-US" dirty="0"/>
          </a:p>
        </p:txBody>
      </p:sp>
      <p:sp>
        <p:nvSpPr>
          <p:cNvPr id="3" name="Content Placeholder 2"/>
          <p:cNvSpPr>
            <a:spLocks noGrp="1"/>
          </p:cNvSpPr>
          <p:nvPr>
            <p:ph idx="1"/>
          </p:nvPr>
        </p:nvSpPr>
        <p:spPr/>
        <p:txBody>
          <a:bodyPr/>
          <a:lstStyle/>
          <a:p>
            <a:pPr marL="0" indent="0">
              <a:buNone/>
            </a:pPr>
            <a:r>
              <a:rPr lang="en-US" sz="2400" dirty="0" smtClean="0"/>
              <a:t>“We are moving quickly into our networking for the Workforce Vice Presidency position and I wanted to share with you this feedback (below).  It is similar to many other responses we are receiving.”   Kate </a:t>
            </a:r>
            <a:r>
              <a:rPr lang="en-US" sz="2400" dirty="0" err="1" smtClean="0"/>
              <a:t>Nolde</a:t>
            </a:r>
            <a:r>
              <a:rPr lang="en-US" sz="2400" dirty="0" smtClean="0"/>
              <a:t>, Senior Consultant, RPA, Inc.</a:t>
            </a:r>
          </a:p>
          <a:p>
            <a:pPr marL="0" indent="0">
              <a:buNone/>
            </a:pPr>
            <a:r>
              <a:rPr lang="en-US" sz="2400" i="1" dirty="0" smtClean="0"/>
              <a:t>Community colleges are increasingly becoming more entrepreneurial and this appears to be a very appropriate position in this climate. It is nice to know that upper administration values the ability to be visionary and to take risk.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Stronger collaborations across programs—credit/non-credit</a:t>
            </a:r>
          </a:p>
          <a:p>
            <a:r>
              <a:rPr lang="en-US" dirty="0" smtClean="0"/>
              <a:t>Greater success in external funding</a:t>
            </a:r>
          </a:p>
          <a:p>
            <a:r>
              <a:rPr lang="en-US" dirty="0" smtClean="0"/>
              <a:t>Increased enrollments and success among adult learners</a:t>
            </a:r>
          </a:p>
          <a:p>
            <a:r>
              <a:rPr lang="en-US" dirty="0" smtClean="0"/>
              <a:t>More and more productive external partnerships and collaborations</a:t>
            </a:r>
          </a:p>
          <a:p>
            <a:r>
              <a:rPr lang="en-US" dirty="0" smtClean="0"/>
              <a:t>Greater emphasis on entrepreneurial studies</a:t>
            </a:r>
          </a:p>
          <a:p>
            <a:r>
              <a:rPr lang="en-US" dirty="0" smtClean="0"/>
              <a:t>Increased industry responsiveness, including new articulations</a:t>
            </a:r>
          </a:p>
          <a:p>
            <a:r>
              <a:rPr lang="en-US" dirty="0" smtClean="0"/>
              <a:t>Empowered innovation</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changed?</a:t>
            </a:r>
            <a:endParaRPr lang="en-US" dirty="0"/>
          </a:p>
        </p:txBody>
      </p:sp>
      <p:sp>
        <p:nvSpPr>
          <p:cNvPr id="3" name="Content Placeholder 2"/>
          <p:cNvSpPr>
            <a:spLocks noGrp="1"/>
          </p:cNvSpPr>
          <p:nvPr>
            <p:ph idx="1"/>
          </p:nvPr>
        </p:nvSpPr>
        <p:spPr>
          <a:xfrm>
            <a:off x="498474" y="1950884"/>
            <a:ext cx="7556313" cy="4175279"/>
          </a:xfrm>
        </p:spPr>
        <p:txBody>
          <a:bodyPr>
            <a:normAutofit/>
          </a:bodyPr>
          <a:lstStyle/>
          <a:p>
            <a:pPr marL="0" indent="0">
              <a:buNone/>
            </a:pPr>
            <a:r>
              <a:rPr lang="en-US" sz="2400" dirty="0" smtClean="0"/>
              <a:t>Rockefeller Institute (2010):  States must consider a new economic development model,</a:t>
            </a:r>
          </a:p>
          <a:p>
            <a:pPr marL="0" indent="0">
              <a:buNone/>
            </a:pPr>
            <a:r>
              <a:rPr lang="en-US" sz="2400" i="1" dirty="0" smtClean="0"/>
              <a:t> Given our growing understanding that innovation is the key to future economic competitiveness and progress . . . there is now an opportunity to flip the old model around — adopting a new, ‘knowledge first’ paradigm in which higher education systems explicitly take a leading role.  A model in which knowledge is the lead incentive that states offer businesses they want to attract or grow.</a:t>
            </a:r>
            <a:endParaRPr lang="en-US" sz="24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Ed &amp; Economic Development</a:t>
            </a:r>
            <a:endParaRPr lang="en-US" dirty="0"/>
          </a:p>
        </p:txBody>
      </p:sp>
      <p:sp>
        <p:nvSpPr>
          <p:cNvPr id="3" name="Content Placeholder 2"/>
          <p:cNvSpPr>
            <a:spLocks noGrp="1"/>
          </p:cNvSpPr>
          <p:nvPr>
            <p:ph idx="1"/>
          </p:nvPr>
        </p:nvSpPr>
        <p:spPr/>
        <p:txBody>
          <a:bodyPr>
            <a:normAutofit lnSpcReduction="10000"/>
          </a:bodyPr>
          <a:lstStyle/>
          <a:p>
            <a:r>
              <a:rPr lang="en-US" dirty="0" smtClean="0"/>
              <a:t>INNOVATION:  Thinking creatively about leveraging college strengths in knowledge creation to yield tangible economic benefits</a:t>
            </a:r>
          </a:p>
          <a:p>
            <a:r>
              <a:rPr lang="en-US" dirty="0" smtClean="0"/>
              <a:t>PROSPERITY AND GROWTH:  Capitalizing on knowledge transfer — through worker training, management counseling, help for startups, and other initiatives</a:t>
            </a:r>
          </a:p>
          <a:p>
            <a:r>
              <a:rPr lang="en-US" dirty="0" smtClean="0"/>
              <a:t>COMMUNITY REVITALIZATION: Partnering/collaborating with community agencies to further development</a:t>
            </a:r>
          </a:p>
          <a:p>
            <a:r>
              <a:rPr lang="en-US" dirty="0" smtClean="0"/>
              <a:t>WORKFORCE EDUCATION:  Engaging in ongoing program development, review and renewal to support the changing workforce needs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of SUNY</a:t>
            </a:r>
            <a:endParaRPr lang="en-US" dirty="0"/>
          </a:p>
        </p:txBody>
      </p:sp>
      <p:sp>
        <p:nvSpPr>
          <p:cNvPr id="3" name="Content Placeholder 2"/>
          <p:cNvSpPr>
            <a:spLocks noGrp="1"/>
          </p:cNvSpPr>
          <p:nvPr>
            <p:ph idx="1"/>
          </p:nvPr>
        </p:nvSpPr>
        <p:spPr/>
        <p:txBody>
          <a:bodyPr>
            <a:normAutofit/>
          </a:bodyPr>
          <a:lstStyle/>
          <a:p>
            <a:r>
              <a:rPr lang="en-US" dirty="0" smtClean="0"/>
              <a:t>SUNY and THE ENTREPRENEURIAL CENTURY  </a:t>
            </a:r>
          </a:p>
          <a:p>
            <a:pPr indent="-7938">
              <a:buNone/>
            </a:pPr>
            <a:r>
              <a:rPr lang="en-US" dirty="0" smtClean="0"/>
              <a:t>We will cultivate entrepreneurial thinking across our entire learning landscape, helping new and existing businesses innovate, prosper, and grow. </a:t>
            </a:r>
          </a:p>
          <a:p>
            <a:pPr indent="-7938">
              <a:buNone/>
            </a:pPr>
            <a:r>
              <a:rPr lang="en-US" dirty="0" smtClean="0"/>
              <a:t>In the 21st century, knowledge creation is no longer enough. Economic growth depends on translating that knowledge into tangible, measurable benefits—from more patents issued to more grants won to more jobs. This shift demands an entrepreneurial mindset—a way of thinking determined to create and shape new markets.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of SUNY</a:t>
            </a:r>
            <a:endParaRPr lang="en-US" dirty="0"/>
          </a:p>
        </p:txBody>
      </p:sp>
      <p:sp>
        <p:nvSpPr>
          <p:cNvPr id="3" name="Content Placeholder 2"/>
          <p:cNvSpPr>
            <a:spLocks noGrp="1"/>
          </p:cNvSpPr>
          <p:nvPr>
            <p:ph idx="1"/>
          </p:nvPr>
        </p:nvSpPr>
        <p:spPr/>
        <p:txBody>
          <a:bodyPr/>
          <a:lstStyle/>
          <a:p>
            <a:r>
              <a:rPr lang="en-US" dirty="0" smtClean="0"/>
              <a:t>SUNY AND THE SEAMLESS EDUCATIONAL PIPELINE</a:t>
            </a:r>
          </a:p>
          <a:p>
            <a:pPr marL="0" indent="0">
              <a:buNone/>
            </a:pPr>
            <a:r>
              <a:rPr lang="en-US" dirty="0" smtClean="0"/>
              <a:t>An educated population is the foundation of economic growth: the “cradle to career” pipeline. </a:t>
            </a:r>
          </a:p>
          <a:p>
            <a:pPr marL="0" indent="0">
              <a:buNone/>
            </a:pPr>
            <a:r>
              <a:rPr lang="en-US" dirty="0" smtClean="0"/>
              <a:t>Working adults face equally discouraging odds. Skills and experiences that once served them well are now overshadowed by the enormous economic and technological changes in the workplace and the expanding opportunities for workers with knowledge and skills in science, technology, engineering and mathematics (STEM). We must help our population retool.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community colleges?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More and more jobs in the future will be “middle skilled” jobs.</a:t>
            </a:r>
          </a:p>
          <a:p>
            <a:pPr marL="0" indent="0">
              <a:buNone/>
            </a:pPr>
            <a:r>
              <a:rPr lang="en-US" sz="2400" dirty="0" smtClean="0"/>
              <a:t>The Bureau of Labor Statistics projects that about 45 percent of job openings in the years ahead will require more than a high-school education, but less than a four-year degree.</a:t>
            </a:r>
          </a:p>
          <a:p>
            <a:pPr marL="0" indent="0">
              <a:buNone/>
            </a:pPr>
            <a:r>
              <a:rPr lang="en-US" sz="2400" dirty="0" smtClean="0"/>
              <a:t> Jobs requiring a four-year degree or better are projected to account for about 33 percent of openings.</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in New York . . .</a:t>
            </a:r>
            <a:endParaRPr lang="en-US" dirty="0"/>
          </a:p>
        </p:txBody>
      </p:sp>
      <p:sp>
        <p:nvSpPr>
          <p:cNvPr id="3" name="Content Placeholder 2"/>
          <p:cNvSpPr>
            <a:spLocks noGrp="1"/>
          </p:cNvSpPr>
          <p:nvPr>
            <p:ph idx="1"/>
          </p:nvPr>
        </p:nvSpPr>
        <p:spPr/>
        <p:txBody>
          <a:bodyPr>
            <a:noAutofit/>
          </a:bodyPr>
          <a:lstStyle/>
          <a:p>
            <a:r>
              <a:rPr lang="en-US" sz="2400" dirty="0" smtClean="0"/>
              <a:t>Between 2008 and 2018, new jobs in New York requiring postsecondary education and training will grow by 359,000 while jobs for high school graduates and dropouts will grow by 137,000.</a:t>
            </a:r>
          </a:p>
          <a:p>
            <a:r>
              <a:rPr lang="en-US" sz="2400" dirty="0" smtClean="0"/>
              <a:t>63% of all jobs in New York (6.1 million jobs) will require some postsecondary training beyond high school (some college through graduate degrees) in 2018.</a:t>
            </a:r>
          </a:p>
          <a:p>
            <a:r>
              <a:rPr lang="en-US" sz="2400" dirty="0" smtClean="0"/>
              <a:t>27% of all jobs will require an associate’s degree or some college.</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context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400" dirty="0" smtClean="0"/>
              <a:t>Augustine </a:t>
            </a:r>
            <a:r>
              <a:rPr lang="en-US" sz="2400" dirty="0" err="1" smtClean="0"/>
              <a:t>Gallego</a:t>
            </a:r>
            <a:r>
              <a:rPr lang="en-US" sz="2400" dirty="0" smtClean="0"/>
              <a:t>, San Diego CC District</a:t>
            </a:r>
          </a:p>
          <a:p>
            <a:pPr marL="0" indent="0">
              <a:buNone/>
            </a:pPr>
            <a:r>
              <a:rPr lang="en-US" sz="2400" dirty="0" smtClean="0"/>
              <a:t>“In regions with strong research universities that drive economic expansion, community colleges must work with the universities and new and expanding industries to prepare the technicians that aid in research and development as well as the manufacturing of products. . . .  They must offer strong university transfer programs for future scientists, engineers and business and technical leaders to gain foundations in higher learning that will help them, their companies and their communities to be successful in any economy.”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MCC</a:t>
            </a:r>
            <a:endParaRPr lang="en-US" dirty="0"/>
          </a:p>
        </p:txBody>
      </p:sp>
      <p:sp>
        <p:nvSpPr>
          <p:cNvPr id="3" name="Content Placeholder 2"/>
          <p:cNvSpPr>
            <a:spLocks noGrp="1"/>
          </p:cNvSpPr>
          <p:nvPr>
            <p:ph idx="1"/>
          </p:nvPr>
        </p:nvSpPr>
        <p:spPr/>
        <p:txBody>
          <a:bodyPr>
            <a:normAutofit lnSpcReduction="10000"/>
          </a:bodyPr>
          <a:lstStyle/>
          <a:p>
            <a:r>
              <a:rPr lang="en-US" dirty="0" smtClean="0"/>
              <a:t>Board Member</a:t>
            </a:r>
          </a:p>
          <a:p>
            <a:pPr lvl="1"/>
            <a:r>
              <a:rPr lang="en-US" dirty="0" smtClean="0"/>
              <a:t>Greater Rochester Enterprise</a:t>
            </a:r>
          </a:p>
          <a:p>
            <a:pPr lvl="1"/>
            <a:r>
              <a:rPr lang="en-US" dirty="0" smtClean="0"/>
              <a:t>Rochester Business Alliance</a:t>
            </a:r>
          </a:p>
          <a:p>
            <a:pPr lvl="1"/>
            <a:r>
              <a:rPr lang="en-US" dirty="0" smtClean="0"/>
              <a:t>League </a:t>
            </a:r>
            <a:r>
              <a:rPr lang="en-US" smtClean="0"/>
              <a:t>for Innovation</a:t>
            </a:r>
          </a:p>
          <a:p>
            <a:r>
              <a:rPr lang="en-US" dirty="0" smtClean="0"/>
              <a:t>Economic Modeling Specialists Portal</a:t>
            </a:r>
          </a:p>
          <a:p>
            <a:r>
              <a:rPr lang="en-US" dirty="0" smtClean="0"/>
              <a:t>Economic Impact Study &amp; IR</a:t>
            </a:r>
          </a:p>
          <a:p>
            <a:r>
              <a:rPr lang="en-US" dirty="0" smtClean="0"/>
              <a:t>Industry/CEO Visits</a:t>
            </a:r>
          </a:p>
          <a:p>
            <a:r>
              <a:rPr lang="en-US" dirty="0" smtClean="0"/>
              <a:t>SUNY Chancellor and Vice Chancellor</a:t>
            </a:r>
          </a:p>
          <a:p>
            <a:r>
              <a:rPr lang="en-US" dirty="0" smtClean="0"/>
              <a:t>New VP Position</a:t>
            </a:r>
          </a:p>
          <a:p>
            <a:pPr>
              <a:buNone/>
            </a:pPr>
            <a:endParaRPr lang="en-US" dirty="0" smtClean="0"/>
          </a:p>
        </p:txBody>
      </p:sp>
    </p:spTree>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70</TotalTime>
  <Words>678</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Advantage</vt:lpstr>
      <vt:lpstr>Economic &amp; Workforce Development</vt:lpstr>
      <vt:lpstr>What’s changed?</vt:lpstr>
      <vt:lpstr>Higher Ed &amp; Economic Development</vt:lpstr>
      <vt:lpstr>Power of SUNY</vt:lpstr>
      <vt:lpstr>Power of SUNY</vt:lpstr>
      <vt:lpstr>Why community colleges?</vt:lpstr>
      <vt:lpstr>And in New York . . .</vt:lpstr>
      <vt:lpstr>Our context</vt:lpstr>
      <vt:lpstr>Positioning MCC</vt:lpstr>
      <vt:lpstr>New VP Position</vt:lpstr>
      <vt:lpstr>Expectations</vt:lpstr>
    </vt:vector>
  </TitlesOfParts>
  <Company>Monroe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&amp; Workforce Development</dc:title>
  <dc:creator>Anne Kress</dc:creator>
  <cp:lastModifiedBy>Monroe Community College</cp:lastModifiedBy>
  <cp:revision>19</cp:revision>
  <dcterms:created xsi:type="dcterms:W3CDTF">2010-06-25T01:03:56Z</dcterms:created>
  <dcterms:modified xsi:type="dcterms:W3CDTF">2010-07-13T13:42:50Z</dcterms:modified>
</cp:coreProperties>
</file>